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312" r:id="rId35"/>
    <p:sldId id="294" r:id="rId36"/>
    <p:sldId id="295" r:id="rId37"/>
    <p:sldId id="293" r:id="rId38"/>
    <p:sldId id="310" r:id="rId39"/>
    <p:sldId id="311" r:id="rId40"/>
    <p:sldId id="297" r:id="rId41"/>
    <p:sldId id="259" r:id="rId42"/>
    <p:sldId id="298" r:id="rId43"/>
    <p:sldId id="303" r:id="rId44"/>
    <p:sldId id="304" r:id="rId45"/>
    <p:sldId id="305" r:id="rId46"/>
    <p:sldId id="306" r:id="rId47"/>
    <p:sldId id="302" r:id="rId48"/>
    <p:sldId id="307" r:id="rId49"/>
    <p:sldId id="308" r:id="rId50"/>
    <p:sldId id="309" r:id="rId51"/>
    <p:sldId id="299" r:id="rId52"/>
    <p:sldId id="300" r:id="rId53"/>
    <p:sldId id="301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401232-CDC9-4E4D-9D0C-3BE0F4EEDEB4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762182-3DC0-449E-908C-CF1EDBBC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0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762182-3DC0-449E-908C-CF1EDBBC155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5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?language=f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next_letters.html?language=fr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&amp;language=f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?language=f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ultimate_letters.html?data=test&amp;language=fr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?language=fr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1.svg"/><Relationship Id="rId5" Type="http://schemas.openxmlformats.org/officeDocument/2006/relationships/image" Target="../media/image62.png"/><Relationship Id="rId10" Type="http://schemas.openxmlformats.org/officeDocument/2006/relationships/image" Target="../media/image60.png"/><Relationship Id="rId4" Type="http://schemas.openxmlformats.org/officeDocument/2006/relationships/image" Target="../media/image58.png"/><Relationship Id="rId9" Type="http://schemas.openxmlformats.org/officeDocument/2006/relationships/image" Target="../media/image6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svg"/><Relationship Id="rId3" Type="http://schemas.openxmlformats.org/officeDocument/2006/relationships/image" Target="../media/image64.svg"/><Relationship Id="rId7" Type="http://schemas.openxmlformats.org/officeDocument/2006/relationships/image" Target="../media/image69.svg"/><Relationship Id="rId12" Type="http://schemas.openxmlformats.org/officeDocument/2006/relationships/image" Target="../media/image6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11" Type="http://schemas.openxmlformats.org/officeDocument/2006/relationships/image" Target="../media/image62.png"/><Relationship Id="rId5" Type="http://schemas.openxmlformats.org/officeDocument/2006/relationships/image" Target="../media/image66.svg"/><Relationship Id="rId10" Type="http://schemas.openxmlformats.org/officeDocument/2006/relationships/image" Target="../media/image58.png"/><Relationship Id="rId4" Type="http://schemas.openxmlformats.org/officeDocument/2006/relationships/image" Target="../media/image65.png"/><Relationship Id="rId9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?language=f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252"/>
          <a:stretch/>
        </p:blipFill>
        <p:spPr>
          <a:xfrm>
            <a:off x="8077451" y="3509708"/>
            <a:ext cx="4114548" cy="33482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6"/>
            <a:ext cx="1170432" cy="17618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61FC8DD-61FD-BCA6-1D5B-64E16BD95CF1}"/>
              </a:ext>
            </a:extLst>
          </p:cNvPr>
          <p:cNvSpPr/>
          <p:nvPr/>
        </p:nvSpPr>
        <p:spPr>
          <a:xfrm>
            <a:off x="-1" y="6604000"/>
            <a:ext cx="546101" cy="25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0040"/>
            <a:ext cx="9144000" cy="3189923"/>
          </a:xfrm>
        </p:spPr>
        <p:txBody>
          <a:bodyPr>
            <a:normAutofit/>
          </a:bodyPr>
          <a:lstStyle/>
          <a:p>
            <a:r>
              <a:rPr lang="fr-FR" dirty="0"/>
              <a:t>Intelligence</a:t>
            </a:r>
            <a:br>
              <a:rPr lang="fr-FR" dirty="0"/>
            </a:br>
            <a:r>
              <a:rPr lang="fr-FR" dirty="0"/>
              <a:t>Artificielle</a:t>
            </a:r>
            <a:br>
              <a:rPr lang="fr-FR" dirty="0"/>
            </a:br>
            <a:r>
              <a:rPr lang="fr-FR" b="1" dirty="0"/>
              <a:t>Générative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Carte de Markov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(2)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(3)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Lettre Suivante (4)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Méthode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00B050"/>
                </a:solidFill>
              </a:rPr>
              <a:t>Clavier </a:t>
            </a:r>
            <a:r>
              <a:rPr lang="fr-FR" b="1" u="sng" dirty="0">
                <a:solidFill>
                  <a:srgbClr val="00B050"/>
                </a:solidFill>
              </a:rPr>
              <a:t>dynamiquement</a:t>
            </a:r>
            <a:r>
              <a:rPr lang="fr-FR" b="1" dirty="0">
                <a:solidFill>
                  <a:srgbClr val="00B050"/>
                </a:solidFill>
              </a:rPr>
              <a:t> pipé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91486" y="6311900"/>
            <a:ext cx="61430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FR" dirty="0"/>
              <a:t>Machine Génératrice de Mots Personnalisable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876889" y="6311900"/>
            <a:ext cx="5772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C’est utile (dans la “vraie vie”)!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fr-FR" b="1" u="sng" dirty="0">
                <a:solidFill>
                  <a:srgbClr val="C00000"/>
                </a:solidFill>
              </a:rPr>
              <a:t>Prédire</a:t>
            </a:r>
            <a:r>
              <a:rPr lang="fr-FR" b="1" dirty="0">
                <a:solidFill>
                  <a:srgbClr val="C00000"/>
                </a:solidFill>
              </a:rPr>
              <a:t> des lettres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 fontScale="90000"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Créer de </a:t>
            </a:r>
            <a:r>
              <a:rPr lang="fr-FR" b="1" u="sng" dirty="0">
                <a:solidFill>
                  <a:srgbClr val="0070C0"/>
                </a:solidFill>
              </a:rPr>
              <a:t>nouveaux</a:t>
            </a:r>
            <a:r>
              <a:rPr lang="fr-FR" b="1" dirty="0">
                <a:solidFill>
                  <a:srgbClr val="0070C0"/>
                </a:solidFill>
              </a:rPr>
              <a:t> mots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Complétez le mot…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…m␣?</a:t>
            </a:r>
          </a:p>
          <a:p>
            <a:r>
              <a:rPr lang="fr-FR" dirty="0"/>
              <a:t>…a␣?</a:t>
            </a:r>
          </a:p>
          <a:p>
            <a:r>
              <a:rPr lang="fr-FR" dirty="0"/>
              <a:t>…t␣?</a:t>
            </a:r>
          </a:p>
          <a:p>
            <a:r>
              <a:rPr lang="fr-FR" dirty="0"/>
              <a:t>…i␣?</a:t>
            </a:r>
          </a:p>
          <a:p>
            <a:r>
              <a:rPr lang="fr-FR" dirty="0"/>
              <a:t>…q␣?</a:t>
            </a:r>
          </a:p>
          <a:p>
            <a:r>
              <a:rPr lang="fr-FR" dirty="0"/>
              <a:t>…u␣?</a:t>
            </a:r>
          </a:p>
          <a:p>
            <a:r>
              <a:rPr lang="fr-FR" dirty="0"/>
              <a:t>…e␣?</a:t>
            </a:r>
          </a:p>
          <a:p>
            <a:r>
              <a:rPr lang="fr-FR" dirty="0"/>
              <a:t>…s␣?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^</a:t>
            </a:r>
            <a:r>
              <a:rPr lang="fr-FR" dirty="0" err="1"/>
              <a:t>mathem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</a:t>
            </a:r>
            <a:r>
              <a:rPr lang="fr-FR" dirty="0"/>
              <a:t>␣?</a:t>
            </a:r>
          </a:p>
          <a:p>
            <a:r>
              <a:rPr lang="fr-FR" dirty="0"/>
              <a:t>^</a:t>
            </a:r>
            <a:r>
              <a:rPr lang="fr-FR" dirty="0" err="1"/>
              <a:t>mathematiques</a:t>
            </a:r>
            <a:r>
              <a:rPr lang="fr-FR" dirty="0"/>
              <a:t>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r-FR" dirty="0"/>
              <a:t>…avec du contexte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contexte aide!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Recherche dictionnaire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DB891D-1DB3-505D-9721-0A3A3594128C}"/>
              </a:ext>
            </a:extLst>
          </p:cNvPr>
          <p:cNvSpPr/>
          <p:nvPr/>
        </p:nvSpPr>
        <p:spPr>
          <a:xfrm>
            <a:off x="0" y="6519672"/>
            <a:ext cx="572655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16752"/>
            <a:ext cx="121920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rgbClr val="92D050"/>
                </a:solidFill>
              </a:rPr>
              <a:t>Comment les bébés </a:t>
            </a:r>
            <a:r>
              <a:rPr lang="fr-FR" b="1" u="sng" dirty="0">
                <a:solidFill>
                  <a:srgbClr val="92D050"/>
                </a:solidFill>
              </a:rPr>
              <a:t>apprennent</a:t>
            </a:r>
            <a:r>
              <a:rPr lang="fr-FR" b="1" dirty="0">
                <a:solidFill>
                  <a:srgbClr val="92D050"/>
                </a:solidFill>
              </a:rPr>
              <a:t> à manger la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Le Cerveau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Un </a:t>
            </a:r>
            <a:r>
              <a:rPr lang="fr-FR" b="1" u="sng" dirty="0">
                <a:solidFill>
                  <a:schemeClr val="bg1">
                    <a:lumMod val="50000"/>
                  </a:schemeClr>
                </a:solidFill>
              </a:rPr>
              <a:t>cerveau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 pour prédire la lettre suivante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556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q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9" grpId="0" animBg="1"/>
      <p:bldP spid="40" grpId="0" animBg="1"/>
      <p:bldP spid="67" grpId="0"/>
      <p:bldP spid="69" grpId="0" animBg="1"/>
      <p:bldP spid="69" grpId="1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7030A0"/>
                </a:solidFill>
              </a:rPr>
              <a:t>Méthode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7030A0"/>
                </a:solidFill>
              </a:rPr>
              <a:t>Taper </a:t>
            </a:r>
            <a:r>
              <a:rPr lang="fr-FR" b="1" u="sng" dirty="0">
                <a:solidFill>
                  <a:srgbClr val="7030A0"/>
                </a:solidFill>
              </a:rPr>
              <a:t>aléatoirement </a:t>
            </a:r>
            <a:r>
              <a:rPr lang="fr-FR" b="1" dirty="0">
                <a:solidFill>
                  <a:srgbClr val="7030A0"/>
                </a:solidFill>
              </a:rPr>
              <a:t>sur un clavier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Cerveau Artificiel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/>
      <p:bldP spid="3" grpId="0" animBg="1"/>
      <p:bldP spid="4" grpId="0" animBg="1"/>
      <p:bldP spid="30" grpId="0" animBg="1"/>
      <p:bldP spid="30" grpId="1" animBg="1"/>
      <p:bldP spid="31" grpId="0" animBg="1"/>
      <p:bldP spid="32" grpId="0" animBg="1"/>
      <p:bldP spid="33" grpId="0" animBg="1"/>
      <p:bldP spid="34" grpId="0" animBg="1"/>
      <p:bldP spid="41" grpId="0" animBg="1"/>
      <p:bldP spid="41" grpId="1" animBg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441674" y="6311900"/>
            <a:ext cx="6642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 dans l’alphabet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Prédire la lettre suivante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852876" y="6311900"/>
            <a:ext cx="5820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Architecture en Couches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5314395" y="6311900"/>
            <a:ext cx="6897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https://pauldubois98.github.io/GenerativeAI/ultimate_letters.html?data=test&amp;language=fr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6563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Dataset</a:t>
            </a:r>
            <a:r>
              <a:rPr lang="fr-FR" dirty="0"/>
              <a:t> d’entrainement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endParaRPr lang="fr-FR" dirty="0"/>
              </a:p>
              <a:p>
                <a:pPr marL="0" indent="0" algn="ctr">
                  <a:buNone/>
                </a:pPr>
                <a:r>
                  <a:rPr lang="fr-FR" dirty="0"/>
                  <a:t>Dictionnaire de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fr-FR" dirty="0"/>
                  <a:t> mots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Forums de FAQ</a:t>
            </a:r>
          </a:p>
          <a:p>
            <a:r>
              <a:rPr lang="fr-FR" dirty="0"/>
              <a:t>Wikipédia</a:t>
            </a:r>
          </a:p>
          <a:p>
            <a:r>
              <a:rPr lang="fr-FR" dirty="0"/>
              <a:t>Articles de presse</a:t>
            </a:r>
          </a:p>
          <a:p>
            <a:r>
              <a:rPr lang="fr-FR" dirty="0"/>
              <a:t>Articles scientifiques</a:t>
            </a:r>
          </a:p>
          <a:p>
            <a:r>
              <a:rPr lang="fr-FR" dirty="0"/>
              <a:t>Manuels scolaires</a:t>
            </a:r>
          </a:p>
          <a:p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d’entrainement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&lt; 10 minutes</a:t>
            </a:r>
          </a:p>
          <a:p>
            <a:pPr marL="0" indent="0" algn="ctr">
              <a:buNone/>
            </a:pPr>
            <a:r>
              <a:rPr lang="fr-FR" dirty="0"/>
              <a:t>Sur 1 smartphone</a:t>
            </a:r>
          </a:p>
          <a:p>
            <a:pPr marL="0" indent="0" algn="ctr">
              <a:buNone/>
            </a:pPr>
            <a:r>
              <a:rPr lang="fr-FR" dirty="0"/>
              <a:t>(ou un ordinateur portable)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“34 jours”</a:t>
            </a:r>
          </a:p>
          <a:p>
            <a:pPr marL="0" indent="0" algn="ctr">
              <a:buNone/>
            </a:pPr>
            <a:r>
              <a:rPr lang="fr-FR" dirty="0"/>
              <a:t>Sur 1023 super-ordinateurs</a:t>
            </a:r>
          </a:p>
          <a:p>
            <a:pPr marL="0" indent="0" algn="ctr">
              <a:buNone/>
            </a:pPr>
            <a:r>
              <a:rPr lang="fr-FR" dirty="0"/>
              <a:t>(</a:t>
            </a:r>
            <a:r>
              <a:rPr lang="fr-FR" dirty="0" err="1"/>
              <a:t>GPUs</a:t>
            </a:r>
            <a:r>
              <a:rPr lang="fr-FR" dirty="0"/>
              <a:t> A100)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Nombres de paramètres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𝑙𝑖𝑒𝑢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𝑙𝑖𝑒𝑢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/>
              <a:t>“J’achète un café et un pain pour 5€.</a:t>
            </a:r>
          </a:p>
          <a:p>
            <a:pPr marL="0" indent="0">
              <a:buNone/>
            </a:pPr>
            <a:r>
              <a:rPr lang="fr-BE" dirty="0"/>
              <a:t>Le café coûte 1€ de plus que le pain.</a:t>
            </a:r>
          </a:p>
          <a:p>
            <a:pPr marL="0" indent="0">
              <a:buNone/>
            </a:pPr>
            <a:r>
              <a:rPr lang="fr-BE" dirty="0"/>
              <a:t>Combien coûte le pain?”</a:t>
            </a:r>
          </a:p>
          <a:p>
            <a:pPr marL="0" indent="0">
              <a:buNone/>
            </a:pPr>
            <a:endParaRPr lang="fr-BE" dirty="0"/>
          </a:p>
          <a:p>
            <a:pPr marL="0" indent="0">
              <a:buNone/>
            </a:pPr>
            <a:r>
              <a:rPr lang="fr-BE" dirty="0"/>
              <a:t>“Le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“Le pain coûte 3€”</a:t>
            </a:r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ChatGPT avec de bons </a:t>
            </a:r>
            <a:r>
              <a:rPr lang="fr-FR" dirty="0" err="1"/>
              <a:t>promts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1€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P = C+1</a:t>
            </a:r>
          </a:p>
          <a:p>
            <a:pPr marL="0" indent="0">
              <a:buNone/>
            </a:pPr>
            <a:r>
              <a:rPr lang="fr-FR" dirty="0"/>
              <a:t>donc 2C+1 = 5 i.e., P = 2.</a:t>
            </a:r>
          </a:p>
          <a:p>
            <a:pPr marL="0" indent="0">
              <a:buNone/>
            </a:pPr>
            <a:r>
              <a:rPr lang="fr-FR" dirty="0"/>
              <a:t>Le pain coûte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/>
              <a:t>“J’achète un café et un pain pour 5€.</a:t>
            </a:r>
          </a:p>
          <a:p>
            <a:pPr marL="0" indent="0">
              <a:buNone/>
            </a:pPr>
            <a:r>
              <a:rPr lang="fr-FR" dirty="0"/>
              <a:t>Le café coûte 2€ de plus que le pain.</a:t>
            </a:r>
          </a:p>
          <a:p>
            <a:pPr marL="0" indent="0">
              <a:buNone/>
            </a:pPr>
            <a:r>
              <a:rPr lang="fr-FR" dirty="0"/>
              <a:t>Combien coûte le pain?</a:t>
            </a:r>
          </a:p>
          <a:p>
            <a:pPr marL="0" indent="0">
              <a:buNone/>
            </a:pPr>
            <a:r>
              <a:rPr lang="fr-FR" dirty="0"/>
              <a:t>Expliquer le raisonnement.”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“P+C = 5 ; P = C+2</a:t>
            </a:r>
          </a:p>
          <a:p>
            <a:pPr marL="0" indent="0">
              <a:buNone/>
            </a:pPr>
            <a:r>
              <a:rPr lang="fr-FR" dirty="0"/>
              <a:t>donc 2C+2 = 5 i.e., P = 1.5.</a:t>
            </a:r>
          </a:p>
          <a:p>
            <a:pPr marL="0" indent="0">
              <a:buNone/>
            </a:pPr>
            <a:r>
              <a:rPr lang="fr-FR" dirty="0"/>
              <a:t>Le pain coûte 1.5€”</a:t>
            </a:r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38986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Cette personne n’existe pas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31DC5-232C-4683-46DA-0FDCF355E698}"/>
              </a:ext>
            </a:extLst>
          </p:cNvPr>
          <p:cNvGrpSpPr/>
          <p:nvPr/>
        </p:nvGrpSpPr>
        <p:grpSpPr>
          <a:xfrm>
            <a:off x="-12320" y="4359941"/>
            <a:ext cx="12196684" cy="2498059"/>
            <a:chOff x="-12320" y="4359941"/>
            <a:chExt cx="12196684" cy="24980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3EF675-1C5D-3B07-ECF9-0971CB07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5174" y="4412572"/>
              <a:ext cx="2429190" cy="24319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B7E590-03C0-AD42-A3D5-F4B7444B1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7051" y="4412574"/>
              <a:ext cx="2437126" cy="244542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9246E0-C1DB-0B52-3F43-9ABDB8E2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320" y="4359941"/>
              <a:ext cx="2495230" cy="249805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CDA737-8653-C987-CF6D-DE6941D21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3404" y="4373431"/>
              <a:ext cx="2470452" cy="24845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BC8D4D-169E-7F41-DE25-7B9503C10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3857" y="4373430"/>
              <a:ext cx="2476119" cy="248457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5A3975D-1CA5-5239-27D2-27709ABF1396}"/>
              </a:ext>
            </a:extLst>
          </p:cNvPr>
          <p:cNvGrpSpPr/>
          <p:nvPr/>
        </p:nvGrpSpPr>
        <p:grpSpPr>
          <a:xfrm>
            <a:off x="-7638" y="1927455"/>
            <a:ext cx="12199638" cy="2485120"/>
            <a:chOff x="-7638" y="1927455"/>
            <a:chExt cx="12199638" cy="24851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B288EF7-5FFB-2765-58CB-9FE09A8DE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</a:blip>
            <a:srcRect l="15909" t="11383" r="23313" b="43018"/>
            <a:stretch/>
          </p:blipFill>
          <p:spPr>
            <a:xfrm>
              <a:off x="9766240" y="1930062"/>
              <a:ext cx="2425760" cy="2480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EA95192-D92D-F374-7BF0-BFC2C72B4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17687" y="1927455"/>
              <a:ext cx="2521972" cy="24716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698E84-7196-375E-4959-8C06E2868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94680" y="1927456"/>
              <a:ext cx="2479495" cy="248511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418FA3-7966-F478-BEB4-5E955C91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7638" y="1927456"/>
              <a:ext cx="2468309" cy="24851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4A5072B-62E8-F65D-691E-F8D655B89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94327" y="1927455"/>
              <a:ext cx="2460496" cy="247163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96250" y="2047876"/>
            <a:ext cx="2261294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535262" y="2047875"/>
            <a:ext cx="228136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96055" y="2047876"/>
            <a:ext cx="225628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455858" y="2047876"/>
            <a:ext cx="2230898" cy="222885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96250" y="4496717"/>
            <a:ext cx="2257670" cy="227079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535262" y="4495792"/>
            <a:ext cx="2279981" cy="227172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96055" y="4495789"/>
            <a:ext cx="2256288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455858" y="4495789"/>
            <a:ext cx="2229680" cy="227172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869398" y="4495788"/>
            <a:ext cx="2226352" cy="22717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2047874"/>
            <a:ext cx="2242090" cy="222885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des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fr-FR" dirty="0"/>
              <a:t>Qu’est-ce qu’une image correctement générée?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Utilisons une deuxième IA!</a:t>
            </a:r>
            <a:endParaRPr lang="en-US" dirty="0"/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des images d’entrainement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/>
              <a:t>Générateur </a:t>
            </a:r>
            <a:r>
              <a:rPr lang="fr-FR" b="1" u="sng" dirty="0"/>
              <a:t>vs</a:t>
            </a:r>
            <a:r>
              <a:rPr lang="fr-FR" b="1" dirty="0"/>
              <a:t> Discriminateur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Générateur vs Discriminateur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903135" cy="664608"/>
            <a:chOff x="7732776" y="1936234"/>
            <a:chExt cx="1903135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258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Générateur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560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Discriminateur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17164" y="3728190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Coût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Époque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89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Entrainement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Dessiner un poussin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des lettres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Dessiner un poussin… avec les étapes</a:t>
            </a:r>
            <a:r>
              <a:rPr lang="en-US" dirty="0"/>
              <a:t>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Débruiter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Longueur des mots (dans le dictionnaire)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fr-FR" dirty="0">
                <a:solidFill>
                  <a:srgbClr val="FFC000"/>
                </a:solidFill>
              </a:rPr>
              <a:t>Méthode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b="1" dirty="0">
                <a:solidFill>
                  <a:srgbClr val="FFC000"/>
                </a:solidFill>
              </a:rPr>
              <a:t>Taper sur un clavier </a:t>
            </a:r>
            <a:r>
              <a:rPr lang="fr-FR" b="1" u="sng" dirty="0">
                <a:solidFill>
                  <a:srgbClr val="FFC000"/>
                </a:solidFill>
              </a:rPr>
              <a:t>pipé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Qu’est-ce qu’un clavier “pipé”?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Non-pipé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Pipé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 Génératrice de Mots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5671448" y="6311900"/>
            <a:ext cx="6183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https://pauldubois98.github.io/GenerativeAI/word_generator2.html?language=fr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Office PowerPoint</Application>
  <PresentationFormat>Widescreen</PresentationFormat>
  <Paragraphs>237</Paragraphs>
  <Slides>53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Intelligence Artificielle Générative</vt:lpstr>
      <vt:lpstr>Créer de nouveaux mots</vt:lpstr>
      <vt:lpstr>Méthode 1:</vt:lpstr>
      <vt:lpstr>Machine Génératrice de Mots 1</vt:lpstr>
      <vt:lpstr>Utilisation des lettres (dans le dictionnaire)</vt:lpstr>
      <vt:lpstr>Longueur des mots (dans le dictionnaire)</vt:lpstr>
      <vt:lpstr>Méthode 2:</vt:lpstr>
      <vt:lpstr>Qu’est-ce qu’un clavier “pipé”?</vt:lpstr>
      <vt:lpstr>Machine Génératrice de Mots 2</vt:lpstr>
      <vt:lpstr>Carte de Markov</vt:lpstr>
      <vt:lpstr>Lettre Suivante</vt:lpstr>
      <vt:lpstr>Lettre Suivante (2)</vt:lpstr>
      <vt:lpstr>Lettre Suivante (3)</vt:lpstr>
      <vt:lpstr>Lettre Suivante (4)</vt:lpstr>
      <vt:lpstr>Méthode 3:</vt:lpstr>
      <vt:lpstr>Machine Génératrice de Mots 3</vt:lpstr>
      <vt:lpstr>Machine Génératrice de Mots Personnalisable</vt:lpstr>
      <vt:lpstr>C’est utile (dans la “vraie vie”)!</vt:lpstr>
      <vt:lpstr>Prédire des lettres</vt:lpstr>
      <vt:lpstr>Complétez le mot…</vt:lpstr>
      <vt:lpstr>Le contexte aide!</vt:lpstr>
      <vt:lpstr>Recherche dictionnaire</vt:lpstr>
      <vt:lpstr>Recherche dictionnaire</vt:lpstr>
      <vt:lpstr>Comment les bébés apprennent à manger la purée?</vt:lpstr>
      <vt:lpstr>Le Cerveau</vt:lpstr>
      <vt:lpstr>Le Cerveau</vt:lpstr>
      <vt:lpstr>Un cerveau pour prédire la lettre suivante</vt:lpstr>
      <vt:lpstr>Cerveau Artificiel</vt:lpstr>
      <vt:lpstr>Cerveau Artificiel</vt:lpstr>
      <vt:lpstr>Cerveau Artificiel</vt:lpstr>
      <vt:lpstr>Prédire la lettre suivante dans l’alphabet</vt:lpstr>
      <vt:lpstr>Prédire la lettre suivante dans l’alphabet</vt:lpstr>
      <vt:lpstr>Prédire la lettre suivante</vt:lpstr>
      <vt:lpstr>Architecture en Couches</vt:lpstr>
      <vt:lpstr>Dataset d’entrainement</vt:lpstr>
      <vt:lpstr>Ressources d’entrainement</vt:lpstr>
      <vt:lpstr>Nombres de paramètres</vt:lpstr>
      <vt:lpstr>Utiliser ChatGPT</vt:lpstr>
      <vt:lpstr>Utiliser ChatGPT avec de bons promts</vt:lpstr>
      <vt:lpstr>Cette personne n’existe pas</vt:lpstr>
      <vt:lpstr>Générer des images</vt:lpstr>
      <vt:lpstr>Qu’est-ce qu’une image correctement générée?</vt:lpstr>
      <vt:lpstr>Utilisons une deuxième IA!</vt:lpstr>
      <vt:lpstr>Utilisons une deuxième IA!</vt:lpstr>
      <vt:lpstr>Utilisons une deuxième IA!</vt:lpstr>
      <vt:lpstr>Générer des images d’entrainement</vt:lpstr>
      <vt:lpstr>Générateur vs Discriminateur</vt:lpstr>
      <vt:lpstr>Générateur vs Discriminateur</vt:lpstr>
      <vt:lpstr>Dessiner un poussin</vt:lpstr>
      <vt:lpstr>Dessiner un poussin… avec les étapes!</vt:lpstr>
      <vt:lpstr>Débruiter</vt:lpstr>
      <vt:lpstr>Débruiter</vt:lpstr>
      <vt:lpstr>Débruiter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86</cp:revision>
  <dcterms:created xsi:type="dcterms:W3CDTF">2023-12-27T22:51:40Z</dcterms:created>
  <dcterms:modified xsi:type="dcterms:W3CDTF">2024-01-03T20:29:02Z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